
<file path=[Content_Types].xml><?xml version="1.0" encoding="utf-8"?>
<Types xmlns="http://schemas.openxmlformats.org/package/2006/content-types">
  <Default Extension="png" ContentType="image/png"/>
  <Default Extension="pl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257" r:id="rId10"/>
    <p:sldId id="258" r:id="rId11"/>
    <p:sldId id="260" r:id="rId12"/>
    <p:sldId id="308" r:id="rId13"/>
    <p:sldId id="315" r:id="rId14"/>
    <p:sldId id="261" r:id="rId15"/>
    <p:sldId id="262" r:id="rId16"/>
    <p:sldId id="263" r:id="rId17"/>
    <p:sldId id="264" r:id="rId18"/>
    <p:sldId id="265" r:id="rId19"/>
    <p:sldId id="345" r:id="rId20"/>
    <p:sldId id="346" r:id="rId21"/>
    <p:sldId id="266" r:id="rId22"/>
    <p:sldId id="267" r:id="rId23"/>
    <p:sldId id="320" r:id="rId24"/>
    <p:sldId id="319" r:id="rId25"/>
    <p:sldId id="270" r:id="rId26"/>
    <p:sldId id="316" r:id="rId27"/>
    <p:sldId id="273" r:id="rId28"/>
    <p:sldId id="317" r:id="rId29"/>
    <p:sldId id="318" r:id="rId30"/>
    <p:sldId id="276" r:id="rId31"/>
    <p:sldId id="277" r:id="rId32"/>
    <p:sldId id="278" r:id="rId33"/>
    <p:sldId id="322" r:id="rId34"/>
    <p:sldId id="323" r:id="rId35"/>
    <p:sldId id="280" r:id="rId36"/>
    <p:sldId id="283" r:id="rId37"/>
    <p:sldId id="284" r:id="rId38"/>
    <p:sldId id="286" r:id="rId39"/>
    <p:sldId id="285" r:id="rId40"/>
    <p:sldId id="287" r:id="rId41"/>
    <p:sldId id="347" r:id="rId42"/>
    <p:sldId id="348" r:id="rId43"/>
    <p:sldId id="349" r:id="rId44"/>
    <p:sldId id="350" r:id="rId45"/>
    <p:sldId id="288" r:id="rId46"/>
    <p:sldId id="290" r:id="rId47"/>
    <p:sldId id="291" r:id="rId48"/>
    <p:sldId id="343" r:id="rId49"/>
    <p:sldId id="342" r:id="rId50"/>
    <p:sldId id="344" r:id="rId51"/>
    <p:sldId id="289" r:id="rId52"/>
    <p:sldId id="328" r:id="rId53"/>
    <p:sldId id="340" r:id="rId54"/>
    <p:sldId id="292" r:id="rId55"/>
    <p:sldId id="326" r:id="rId56"/>
    <p:sldId id="355" r:id="rId57"/>
    <p:sldId id="353" r:id="rId58"/>
    <p:sldId id="351" r:id="rId59"/>
    <p:sldId id="327" r:id="rId60"/>
    <p:sldId id="312" r:id="rId61"/>
    <p:sldId id="311" r:id="rId62"/>
    <p:sldId id="313" r:id="rId63"/>
    <p:sldId id="329" r:id="rId64"/>
    <p:sldId id="333" r:id="rId65"/>
    <p:sldId id="330" r:id="rId66"/>
    <p:sldId id="331" r:id="rId67"/>
    <p:sldId id="332" r:id="rId68"/>
    <p:sldId id="354" r:id="rId69"/>
  </p:sldIdLst>
  <p:sldSz cx="12192000" cy="6858000"/>
  <p:notesSz cx="68199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97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99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88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134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865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10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540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65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69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83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11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983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94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562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1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56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E622-DF65-4542-ABF6-65B0A142D41F}" type="datetimeFigureOut">
              <a:rPr lang="pl-PL" smtClean="0"/>
              <a:t>2017-12-13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6A9769-DEB4-4F33-8D26-6BBC3BA0B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99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2898" y="1047801"/>
            <a:ext cx="9275274" cy="197708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rgbClr val="336600"/>
                </a:solidFill>
                <a:latin typeface="Bodoni Poster" panose="02070A04080905020204" pitchFamily="18" charset="0"/>
              </a:rPr>
              <a:t>NOWE ZASADY </a:t>
            </a:r>
            <a:br>
              <a:rPr lang="pl-PL" sz="4400" b="1" dirty="0" smtClean="0">
                <a:solidFill>
                  <a:srgbClr val="336600"/>
                </a:solidFill>
                <a:latin typeface="Bodoni Poster" panose="02070A04080905020204" pitchFamily="18" charset="0"/>
              </a:rPr>
            </a:br>
            <a:r>
              <a:rPr lang="pl-PL" sz="4400" b="1" dirty="0" smtClean="0">
                <a:solidFill>
                  <a:srgbClr val="336600"/>
                </a:solidFill>
                <a:latin typeface="Bodoni Poster" panose="02070A04080905020204" pitchFamily="18" charset="0"/>
              </a:rPr>
              <a:t>ZATRUDNIANIA CUDZOZIEMCÓW</a:t>
            </a:r>
            <a:endParaRPr lang="pl-PL" sz="4400" b="1" dirty="0">
              <a:solidFill>
                <a:srgbClr val="336600"/>
              </a:solidFill>
              <a:latin typeface="Bodoni Poster" panose="02070A0408090502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26535" y="3830596"/>
            <a:ext cx="7947468" cy="932888"/>
          </a:xfrm>
        </p:spPr>
        <p:txBody>
          <a:bodyPr>
            <a:normAutofit/>
          </a:bodyPr>
          <a:lstStyle/>
          <a:p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77632"/>
              </p:ext>
            </p:extLst>
          </p:nvPr>
        </p:nvGraphicFramePr>
        <p:xfrm>
          <a:off x="1326535" y="3574763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112505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Spotkanie informacyjne dla pracodawców z terenu powiatu oleśnickiego</a:t>
                      </a:r>
                    </a:p>
                    <a:p>
                      <a:pPr algn="ctr"/>
                      <a:endParaRPr lang="pl-PL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12.12.2017</a:t>
                      </a:r>
                    </a:p>
                    <a:p>
                      <a:endParaRPr lang="pl-PL" dirty="0"/>
                    </a:p>
                  </a:txBody>
                  <a:tcPr>
                    <a:gradFill>
                      <a:gsLst>
                        <a:gs pos="72843">
                          <a:srgbClr val="D1EC98"/>
                        </a:gs>
                        <a:gs pos="71687">
                          <a:srgbClr val="D2EC99"/>
                        </a:gs>
                        <a:gs pos="69375">
                          <a:srgbClr val="D3ED9C"/>
                        </a:gs>
                        <a:gs pos="64750">
                          <a:srgbClr val="D6EEA2"/>
                        </a:gs>
                        <a:gs pos="55500">
                          <a:srgbClr val="DBF0AE"/>
                        </a:gs>
                        <a:gs pos="37000">
                          <a:srgbClr val="E5F4C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2">
                            <a:lumMod val="7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7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411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Obecnie w końcowej fazie konsultacji prowadzonej przez </a:t>
            </a:r>
            <a:r>
              <a:rPr lang="pl-PL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MRPiPS</a:t>
            </a:r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znajduje się 6 projektów rozporządzeń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7516" y="1552074"/>
            <a:ext cx="9008936" cy="4888054"/>
          </a:xfrm>
        </p:spPr>
        <p:txBody>
          <a:bodyPr>
            <a:normAutofit fontScale="77500" lnSpcReduction="20000"/>
          </a:bodyPr>
          <a:lstStyle/>
          <a:p>
            <a:r>
              <a:rPr lang="pl-PL" sz="2300" b="1" dirty="0">
                <a:solidFill>
                  <a:schemeClr val="tx1"/>
                </a:solidFill>
              </a:rPr>
              <a:t>w</a:t>
            </a:r>
            <a:r>
              <a:rPr lang="pl-PL" sz="2300" b="1" dirty="0" smtClean="0">
                <a:solidFill>
                  <a:schemeClr val="tx1"/>
                </a:solidFill>
              </a:rPr>
              <a:t> sprawie wydawania zezwolenia na pracę cudzoziemca oraz wpisu oświadczenia o powierzeniu wykonywania pracy cudzoziemcowi do ewidencji oświadczeń;</a:t>
            </a:r>
          </a:p>
          <a:p>
            <a:r>
              <a:rPr lang="pl-PL" sz="2300" b="1" dirty="0" smtClean="0">
                <a:solidFill>
                  <a:schemeClr val="tx1"/>
                </a:solidFill>
              </a:rPr>
              <a:t>w sprawie państw, do których obywateli stosuje się niektóre przepisy dotyczące zezwolenia na pracę sezonową oraz przepisy dotyczące oświadczeń o powierzeniu wykonywania pracy cudzoziemcowi;</a:t>
            </a:r>
          </a:p>
          <a:p>
            <a:r>
              <a:rPr lang="pl-PL" sz="2300" b="1" dirty="0">
                <a:solidFill>
                  <a:schemeClr val="tx1"/>
                </a:solidFill>
              </a:rPr>
              <a:t>w</a:t>
            </a:r>
            <a:r>
              <a:rPr lang="pl-PL" sz="2300" b="1" dirty="0" smtClean="0">
                <a:solidFill>
                  <a:schemeClr val="tx1"/>
                </a:solidFill>
              </a:rPr>
              <a:t> sprawie wysokości wpłat dokonywanych w związku ze złożeniem wniosku o wydanie zezwolenia na pracę lub zezwolenia na pracę sezonową oraz złożenia oświadczenia o powierzeniu wykonywania pracy cudzoziemcowi;</a:t>
            </a:r>
          </a:p>
          <a:p>
            <a:r>
              <a:rPr lang="pl-PL" sz="2300" b="1" dirty="0">
                <a:solidFill>
                  <a:schemeClr val="tx1"/>
                </a:solidFill>
              </a:rPr>
              <a:t>w</a:t>
            </a:r>
            <a:r>
              <a:rPr lang="pl-PL" sz="2300" b="1" dirty="0" smtClean="0">
                <a:solidFill>
                  <a:schemeClr val="tx1"/>
                </a:solidFill>
              </a:rPr>
              <a:t> sprawie podklas działalności według klasyfikacji PKD, w których wydawane są zezwolenia na pracę sezonową cudzoziemca;</a:t>
            </a:r>
          </a:p>
          <a:p>
            <a:r>
              <a:rPr lang="pl-PL" sz="2300" b="1" dirty="0">
                <a:solidFill>
                  <a:schemeClr val="tx1"/>
                </a:solidFill>
              </a:rPr>
              <a:t>z</a:t>
            </a:r>
            <a:r>
              <a:rPr lang="pl-PL" sz="2300" b="1" dirty="0" smtClean="0">
                <a:solidFill>
                  <a:schemeClr val="tx1"/>
                </a:solidFill>
              </a:rPr>
              <a:t>mieniające rozporządzenie w sprawie określenia przypadków, w których zezwolenie na pracę cudzoziemca jest wydawane bez względu na szczegółowe warunki wydawania zezwoleń na pracę cudzoziemców;</a:t>
            </a:r>
          </a:p>
          <a:p>
            <a:r>
              <a:rPr lang="pl-PL" sz="2300" b="1" dirty="0">
                <a:solidFill>
                  <a:schemeClr val="tx1"/>
                </a:solidFill>
              </a:rPr>
              <a:t>z</a:t>
            </a:r>
            <a:r>
              <a:rPr lang="pl-PL" sz="2300" b="1" dirty="0" smtClean="0">
                <a:solidFill>
                  <a:schemeClr val="tx1"/>
                </a:solidFill>
              </a:rPr>
              <a:t>mieniające rozporządzenia w sprawie przypadków, w których powierzenie wykonywania pracy cudzoziemcowi na terytorium Rzeczypospolitej Polskiej                jest dopuszczalne bez konieczności uzyskania zezwolenia na pracę.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36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ejście w życie m.in. ustawy z dnia 20 lipca 2017 r. o zmianie ustawy o promocji zatrudnienia i instytucjach rynku pracy oraz niektórych innych ustaw</a:t>
            </a:r>
          </a:p>
          <a:p>
            <a:pPr marL="0" indent="0" algn="ctr">
              <a:buNone/>
            </a:pPr>
            <a:endParaRPr lang="pl-PL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trike="sngStrik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trike="sngStrik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świadczenie o zamiarze powierzenia wykonywania pracy obywatelowi Republiki Armenii, Republiki Białorusi, Republiki Gruzji, Republiki Mołdawii, Federacji Rosyjskiej lub Ukrainy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ezwolenie na pracę sezonową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świadczenie o powierzeniu wykonywania pracy cudzoziemcowi</a:t>
            </a:r>
            <a:endPara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92310"/>
              </p:ext>
            </p:extLst>
          </p:nvPr>
        </p:nvGraphicFramePr>
        <p:xfrm>
          <a:off x="1862119" y="379411"/>
          <a:ext cx="6227097" cy="14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7097"/>
              </a:tblGrid>
              <a:tr h="1419891">
                <a:tc>
                  <a:txBody>
                    <a:bodyPr/>
                    <a:lstStyle/>
                    <a:p>
                      <a:pPr algn="ctr"/>
                      <a:endParaRPr lang="pl-PL" sz="3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stycznia 2018 r.</a:t>
                      </a:r>
                      <a:endParaRPr lang="pl-PL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>
                      <a:gsLst>
                        <a:gs pos="72843">
                          <a:srgbClr val="D1EC98"/>
                        </a:gs>
                        <a:gs pos="71687">
                          <a:srgbClr val="D2EC99"/>
                        </a:gs>
                        <a:gs pos="69375">
                          <a:srgbClr val="D3ED9C"/>
                        </a:gs>
                        <a:gs pos="64750">
                          <a:srgbClr val="D6EEA2"/>
                        </a:gs>
                        <a:gs pos="55500">
                          <a:srgbClr val="DBF0AE"/>
                        </a:gs>
                        <a:gs pos="37000">
                          <a:srgbClr val="E5F4C5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1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Kiedy zezwolenie a kiedy oświadczenie?</a:t>
            </a:r>
            <a:endParaRPr lang="pl-PL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7674" y="1744579"/>
            <a:ext cx="8636328" cy="4296783"/>
          </a:xfrm>
        </p:spPr>
        <p:txBody>
          <a:bodyPr/>
          <a:lstStyle/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eśli praca cudzoziemca związana jest z obszarem rolnictwa, ogrodnictwa, turystyki – zezwolenie na pracę sezonową</a:t>
            </a:r>
          </a:p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eśli praca cudzoziemca nie jest związana z obszarem rolnictwa, ogrodnictwa, turystyki – oświadczenie o powierzeniu wykonywania pracy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09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27819"/>
            <a:ext cx="8596668" cy="481781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Podklasy działalności PKD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530943"/>
            <a:ext cx="5604387" cy="632705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07" y="0"/>
            <a:ext cx="4726082" cy="6857999"/>
          </a:xfrm>
        </p:spPr>
      </p:pic>
    </p:spTree>
    <p:extLst>
      <p:ext uri="{BB962C8B-B14F-4D97-AF65-F5344CB8AC3E}">
        <p14:creationId xmlns:p14="http://schemas.microsoft.com/office/powerpoint/2010/main" val="28639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63329"/>
            <a:ext cx="8596668" cy="447803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>
                <a:solidFill>
                  <a:schemeClr val="tx1"/>
                </a:solidFill>
                <a:latin typeface="Bodoni Poster" panose="02070A04080905020204" pitchFamily="18" charset="0"/>
                <a:ea typeface="DejaVu Sans" panose="020B0603030804020204" pitchFamily="34" charset="0"/>
                <a:cs typeface="DejaVu Sans" panose="020B0603030804020204" pitchFamily="34" charset="0"/>
              </a:rPr>
              <a:t>OŚWIADCZENIA</a:t>
            </a:r>
          </a:p>
          <a:p>
            <a:pPr marL="0" indent="0" algn="ctr">
              <a:buNone/>
            </a:pPr>
            <a:r>
              <a:rPr lang="pl-PL" sz="4000" dirty="0" smtClean="0">
                <a:solidFill>
                  <a:schemeClr val="tx1"/>
                </a:solidFill>
                <a:latin typeface="Bodoni Poster" panose="02070A04080905020204" pitchFamily="18" charset="0"/>
                <a:ea typeface="DejaVu Sans" panose="020B0603030804020204" pitchFamily="34" charset="0"/>
                <a:cs typeface="DejaVu Sans" panose="020B0603030804020204" pitchFamily="34" charset="0"/>
              </a:rPr>
              <a:t>o powierzeniu wykonywania pracy cudzoziemcowi</a:t>
            </a:r>
            <a:endParaRPr lang="pl-PL" sz="4000" dirty="0">
              <a:solidFill>
                <a:schemeClr val="tx1"/>
              </a:solidFill>
              <a:latin typeface="Bodoni Poster" panose="02070A04080905020204" pitchFamily="18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69918" y="731688"/>
            <a:ext cx="3854528" cy="1278466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WZÓR OŚWIADCZENIA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(obecnego)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10" y="-1"/>
            <a:ext cx="5733015" cy="668593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-69918" y="2393611"/>
            <a:ext cx="3854528" cy="2584449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zamiarze powierzenia                wykonywania pracy                           cudzoziemcowi</a:t>
            </a:r>
          </a:p>
          <a:p>
            <a:pPr algn="ctr"/>
            <a:endParaRPr lang="pl-PL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ejestrujemy do dnia 31.12.2017 r., w/w oświadczenie nie podlega rejestracji, jeżeli dotyczy wykonywania pracy po dniu 31.12.2018</a:t>
            </a:r>
            <a:endParaRPr lang="pl-PL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6545" y="1522667"/>
            <a:ext cx="3854528" cy="1278466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WZÓR                             POUCZENIA</a:t>
            </a:r>
            <a:endPara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87" y="0"/>
            <a:ext cx="5535561" cy="68580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52482" y="2753006"/>
            <a:ext cx="3854528" cy="258444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podmiotu składającego</a:t>
            </a:r>
          </a:p>
          <a:p>
            <a:pPr algn="ctr">
              <a:spcBef>
                <a:spcPts val="0"/>
              </a:spcBef>
            </a:pP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oświadczenie o </a:t>
            </a:r>
          </a:p>
          <a:p>
            <a:pPr algn="ctr">
              <a:spcBef>
                <a:spcPts val="0"/>
              </a:spcBef>
            </a:pP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zamiarze powierzenia </a:t>
            </a:r>
          </a:p>
          <a:p>
            <a:pPr algn="ctr">
              <a:spcBef>
                <a:spcPts val="0"/>
              </a:spcBef>
            </a:pP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wykonywania pracy </a:t>
            </a:r>
          </a:p>
          <a:p>
            <a:pPr algn="ctr">
              <a:spcBef>
                <a:spcPts val="0"/>
              </a:spcBef>
            </a:pPr>
            <a:r>
              <a:rPr 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cudzoziemcowi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72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987" y="127819"/>
            <a:ext cx="9156015" cy="943897"/>
          </a:xfrm>
        </p:spPr>
        <p:txBody>
          <a:bodyPr>
            <a:normAutofit fontScale="90000"/>
          </a:bodyPr>
          <a:lstStyle/>
          <a:p>
            <a:r>
              <a:rPr lang="pl-P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WZÓR OŚWIADCZENIA (nowego) </a:t>
            </a:r>
            <a:br>
              <a:rPr lang="pl-P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powierzeniu wykonywania pracy cudzoziemcowi</a:t>
            </a:r>
            <a:r>
              <a:rPr lang="pl-PL" sz="2000" b="1" dirty="0" smtClean="0">
                <a:solidFill>
                  <a:schemeClr val="tx1"/>
                </a:solidFill>
              </a:rPr>
              <a:t/>
            </a:r>
            <a:br>
              <a:rPr lang="pl-PL" sz="2000" b="1" dirty="0" smtClean="0">
                <a:solidFill>
                  <a:schemeClr val="tx1"/>
                </a:solidFill>
              </a:rPr>
            </a:b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" y="914400"/>
            <a:ext cx="4827638" cy="6133114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62" y="1515807"/>
            <a:ext cx="4717890" cy="5531707"/>
          </a:xfrm>
        </p:spPr>
      </p:pic>
    </p:spTree>
    <p:extLst>
      <p:ext uri="{BB962C8B-B14F-4D97-AF65-F5344CB8AC3E}">
        <p14:creationId xmlns:p14="http://schemas.microsoft.com/office/powerpoint/2010/main" val="37910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6001" y="186813"/>
            <a:ext cx="8596668" cy="1320800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WZÓR OŚWIADCZENIA (nowego) podmiotu działającego jako agencja pracy tymczasowej o powierzeniu wykonywania pracy cudzoziemcowi w charakterze pracownika tymczasowego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095"/>
            <a:ext cx="4992130" cy="5678904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25" y="1155032"/>
            <a:ext cx="4505831" cy="5702968"/>
          </a:xfrm>
        </p:spPr>
      </p:pic>
    </p:spTree>
    <p:extLst>
      <p:ext uri="{BB962C8B-B14F-4D97-AF65-F5344CB8AC3E}">
        <p14:creationId xmlns:p14="http://schemas.microsoft.com/office/powerpoint/2010/main" val="37557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750" y="0"/>
            <a:ext cx="9087189" cy="1428955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Dokumenty, które należy dołączyć składając oświadczenie                  o powierzeniu wykonywania pracy cudzoziemcowi 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0786" y="1231750"/>
            <a:ext cx="9311148" cy="4340381"/>
          </a:xfrm>
        </p:spPr>
        <p:txBody>
          <a:bodyPr>
            <a:noAutofit/>
          </a:bodyPr>
          <a:lstStyle/>
          <a:p>
            <a:r>
              <a:rPr lang="pl-PL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ważny dowód osobisty lub ważny dokument podróży albo jeżeli takiego nie posiada i nie </a:t>
            </a:r>
            <a:r>
              <a:rPr lang="pl-PL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oże go uzyskać inny ważny dokument potwierdzający tożsamość – w przypadku gdy podmiotem powierzającym wykonywanie pracy jest osoba fizyczna;</a:t>
            </a:r>
          </a:p>
          <a:p>
            <a:r>
              <a:rPr lang="pl-PL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opię wszystkich wypełnionych stron ważnego dokumentu podróży cudzoziemca, którego dotyczy wniosek a w przypadku gdy cudzoziemiec nie posiada ważnego dokumentu podróży i nie ma możliwości jego uzyskania – kopię innego ważnego dokumentu potwierdzającego jego tożsamość, w przypadku gdy cudzoziemiec nie przebywa na terytorium RP – kopie stron dokumentu podróży z danymi osobowymi cudzoziemca;</a:t>
            </a:r>
          </a:p>
          <a:p>
            <a:r>
              <a:rPr lang="pl-PL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owód wpłaty o której mowa w projekcie rozporządzenia w sprawie wysokości wpłat dokonywanych w związku ze złożeniem wniosku o wydanie zezwolenia na pracę lub zezwolenia na pracę sezonową oraz złożenia oświadczenia o powierzeniu wykonywania pracy cudzoziemcowi (30 zł.) </a:t>
            </a:r>
          </a:p>
          <a:p>
            <a:r>
              <a:rPr lang="pl-PL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pod rygorem odpowiedzialności karnej czy zachodzą okoliczności o których mowa w art. 88z ust. 5 pkt 1-6 ustawy</a:t>
            </a:r>
            <a:endParaRPr lang="pl-PL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82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9165" y="156519"/>
            <a:ext cx="3591706" cy="82378"/>
          </a:xfrm>
        </p:spPr>
        <p:txBody>
          <a:bodyPr>
            <a:noAutofit/>
          </a:bodyPr>
          <a:lstStyle/>
          <a:p>
            <a:endParaRPr lang="pl-PL" sz="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3" y="0"/>
            <a:ext cx="5055095" cy="685800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97" y="0"/>
            <a:ext cx="5070065" cy="6858000"/>
          </a:xfrm>
        </p:spPr>
      </p:pic>
    </p:spTree>
    <p:extLst>
      <p:ext uri="{BB962C8B-B14F-4D97-AF65-F5344CB8AC3E}">
        <p14:creationId xmlns:p14="http://schemas.microsoft.com/office/powerpoint/2010/main" val="30082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Właściwość PUP – ze względu na siedzibę lub miejsce stałego pobytu podmiotu powierzającego wykonywania pracy cudzoziemcowi </a:t>
            </a:r>
            <a:b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88z ust.2)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555460"/>
              </p:ext>
            </p:extLst>
          </p:nvPr>
        </p:nvGraphicFramePr>
        <p:xfrm>
          <a:off x="854315" y="2431107"/>
          <a:ext cx="8596668" cy="2415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091"/>
                <a:gridCol w="5547577"/>
              </a:tblGrid>
              <a:tr h="943648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Siedziba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przypadku oświadczeń składanych przez jednostki organizacyjne</a:t>
                      </a:r>
                    </a:p>
                    <a:p>
                      <a:endParaRPr lang="pl-PL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26742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Miejsce stałego pobytu 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przypadku oświadczeń składanych przez osoby fizyczne (również te prowadzące działalność gospodarczą)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8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405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Przesłanki wpisu do ewidencji oświadczeń: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9546" y="1649843"/>
            <a:ext cx="9047749" cy="4570483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udzoziemiec jest obywatelem państwa określonego w przepisach wydanych na podstawie art. 90 ust. 10 pkt. 2 ( Republika Armenii, Białoruś, Gruzja, Mołdawia, Federacja Rosyjska, Ukraina); </a:t>
            </a:r>
          </a:p>
          <a:p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raca cudzoziemca nie jest związana z działalnością określoną w przepisach wydanych na podstawie art. 90 ust. 9 (nie związana z obszarem rolnictwa, ogrodnictwa i turystyki);</a:t>
            </a:r>
          </a:p>
          <a:p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kres wykonywania pracy określony w złożonym oświadczeniu o powierzeniu wykonywania pracy cudzoziemcowi oraz okresy pracy wykonywanej na podstawie oświadczeń wpisanych do ewidencji oświadczeń wynoszą łącznie nie dłużej niż 6 miesięcy w ciągu kolejnych 12 miesięcy niezależnie od liczby podmiotów powierzających wykonywanie pracy cudzoziemcowi.  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27819"/>
            <a:ext cx="8596668" cy="491613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Odmowa wpisu do ewidencji oświadczeń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3138" y="619433"/>
            <a:ext cx="8783052" cy="5901684"/>
          </a:xfrm>
        </p:spPr>
        <p:txBody>
          <a:bodyPr>
            <a:noAutofit/>
          </a:bodyPr>
          <a:lstStyle/>
          <a:p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lub osoba fizyczna, która działała w jego imieniu zostali co najmniej dwukrotnie prawomocnie ukarani za popełnienie czynu o którym mowa w art. 120 ust.10 w okresie ostatnich 12 miesięcy poprzedzających datę złożenia oświadczenia w powiatowym urzędzie pracy (SG, PIP)</a:t>
            </a:r>
          </a:p>
          <a:p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lub osoba fizyczna, która działa w jego imieniu, zostali prawomocnie ukarani za popełnienie czynu, o którym mowa w art. 120 ust. 3-5 (SG, PIP)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lub osoba fizyczna, która działa w jego imieniu zostali ponownie prawomocnie ukarani w ciągu dwóch lat od uznania za winnego popełnienia czynu z art. 120 ust. 1 za podobne wykroczenia (SG, PIP)</a:t>
            </a:r>
          </a:p>
          <a:p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jest osobą fizyczną, karaną za popełnienie czynu z art. 218 – 221 ustawy z dnia 6 czerwca 1997 r. Kodeks karny (SG,PIP)</a:t>
            </a:r>
          </a:p>
          <a:p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jest osobą fizyczną, karana za popełnienie w związku z postępowaniem o wydanie zezwolenia na pracę czynu z art. 270-275 ustawy z dnia 6 czerwca 1997r. – Kodeks karny (SG, PIP)</a:t>
            </a:r>
          </a:p>
          <a:p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jest osoba fizyczną, karaną za czyn o którym mowa w art. 189a ustawy z dnia 6 czerwca 1997r. – Kodeks karny, lub karaną w innym Państwie na podstawie przepisów Protokołu o zapobieganiu, zwalczaniu oraz karaniu za handel ludźmi, w szczególności kobietami i dziećmi, uzupełniającego Konwencję Narodów Zjednoczonych przeciwko międzynarodowej przestępczości zorganizowanej (SG, PIP)</a:t>
            </a:r>
          </a:p>
          <a:p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danym roku kalendarzowym nastąpiło przekroczenie obowiązującego limitu oświadczeń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658761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Odmowa wpisu oświadczenia do ewidencji oświadczeń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042219"/>
            <a:ext cx="8596668" cy="5342106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nie posiada środków finansowych ani źródeł dochodów niezbędnych do pokrycia zobowiązań wynikających            z powierzenia pracy cudzoziemcowi (Krajowa Administracja Skarbowa);</a:t>
            </a:r>
          </a:p>
          <a:p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odmiot powierzający wykonywanie pracy cudzoziemcowi nie prowadzi działalności gospodarczej, rolniczej lub statusowej uzasadniającej powierzenie pracy danemu cudzoziemcowi w danym okresie, w tym zawiesił działalność, został wykreślony z właściwego rejestru lub jego działalność jest w okresie likwidacji (Krajowa Administracja Skarbowa);</a:t>
            </a:r>
          </a:p>
          <a:p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dopełnia obowiązku opłacania składek na ubezpieczenia zdrowotne, na Fundusz Pracy i Fundusz Gwarantowanych Świadczeń Pracowniczych oraz na Fundusz Emerytur Pomostowych (ZUS);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zgłasza do ubezpieczenia społecznego pracowników lub innych osób objętych obowiązkowym ubezpieczeniem społecznym (ZUS);</a:t>
            </a:r>
          </a:p>
          <a:p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alega z uiszczeniem podatków z wyjątkiem przypadków, gdy uzyskał przewidziane prawem zwolnienie, odroczenie, rozłożenie na raty zaległych płatności lub wstrzymanie całości wykonania decyzji właściwego organu (Krajowa Administracja Skarbowa).  </a:t>
            </a:r>
            <a:endPara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dni roboczych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 sprawach niewymagających postępowania wyjaśniającego (art. 88z ust. 4)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dni kalendarzowych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 sprawach wymagających przeprowadzenia postępowania wyjaśniającego                      (art. 88z ust. 4)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miesiące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 sprawach szczególnie skomplikowanych  (35 § 3 k.p.a.)</a:t>
            </a:r>
          </a:p>
          <a:p>
            <a:pPr marL="0" indent="0">
              <a:buNone/>
            </a:pP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Terminy liczy się od dnia wpływu oświadczenia do urzędu. 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442129"/>
              </p:ext>
            </p:extLst>
          </p:nvPr>
        </p:nvGraphicFramePr>
        <p:xfrm>
          <a:off x="832465" y="776749"/>
          <a:ext cx="8128000" cy="96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963562">
                <a:tc>
                  <a:txBody>
                    <a:bodyPr/>
                    <a:lstStyle/>
                    <a:p>
                      <a:endParaRPr lang="pl-PL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 wpisu oświadczenia do ewidencji oświadczeń</a:t>
                      </a:r>
                      <a:endParaRPr lang="pl-P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67000"/>
                          </a:schemeClr>
                        </a:gs>
                        <a:gs pos="42000">
                          <a:schemeClr val="accent2">
                            <a:lumMod val="97000"/>
                            <a:lumOff val="3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2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u="sng" dirty="0" smtClean="0">
                <a:solidFill>
                  <a:schemeClr val="tx1"/>
                </a:solidFill>
              </a:rPr>
              <a:t>Data </a:t>
            </a:r>
            <a:r>
              <a:rPr lang="pl-PL" sz="2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rozpoczęcia</a:t>
            </a:r>
            <a:r>
              <a:rPr lang="pl-PL" sz="2800" b="1" u="sng" dirty="0" smtClean="0">
                <a:solidFill>
                  <a:schemeClr val="tx1"/>
                </a:solidFill>
              </a:rPr>
              <a:t> pracy</a:t>
            </a:r>
            <a:endParaRPr lang="pl-PL" sz="2800" b="1" u="sng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3459" y="2231924"/>
            <a:ext cx="9242322" cy="4057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Powiatowy Urząd Pracy, wpisując oświadczenie o powierzeniu wykonywania pracy cudzoziemcowi do ewidencji oświadczeń, </a:t>
            </a:r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określić późniejszy dzień rozpoczęcia pracy, niż określony w oświadczeniu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nie wcześniejszy niż dzień następny po dniu wpisania oświadczenia do ewidencji oświadczeń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0179" y="0"/>
            <a:ext cx="8588995" cy="102268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Obowiązek informacyjny pracodawcy </a:t>
            </a:r>
            <a:b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rozpoczęciu/nierozpoczęciu pracy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8063"/>
            <a:ext cx="9057433" cy="4432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cudzoziemcowi, który zarejestrował oświadczenie o powierzeniu wykonywania pracy </a:t>
            </a:r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pisemnie powiadamia właściwy powiatowy urząd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</a:t>
            </a:r>
          </a:p>
          <a:p>
            <a:pPr marL="0" indent="0">
              <a:buNone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odjęciu pracy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cudzoziemca </a:t>
            </a:r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najpóźniej w dniu rozpoczęcia pracy;</a:t>
            </a:r>
          </a:p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iepodjęciu pracy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cudzoziemca w terminie </a:t>
            </a:r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dni od dnia rozpoczęcia pracy określonego w zarejestrowanym oświadczeniu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972066" y="208556"/>
            <a:ext cx="3171566" cy="54129"/>
          </a:xfrm>
        </p:spPr>
        <p:txBody>
          <a:bodyPr>
            <a:normAutofit fontScale="90000"/>
          </a:bodyPr>
          <a:lstStyle/>
          <a:p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2465" y="469557"/>
            <a:ext cx="9443272" cy="598890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76727" y="2627871"/>
            <a:ext cx="2845386" cy="1140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Złożenie oświadczenia przez podmiot powierzający wykonywanie pracy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867657" y="473270"/>
            <a:ext cx="2599043" cy="99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Wezwanie do uzupełnienia braków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867657" y="2711568"/>
            <a:ext cx="2599044" cy="9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Wpisanie oświadczenia do ewidencji oświadczeń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871784" y="4704347"/>
            <a:ext cx="2594916" cy="113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Wydanie decyzji o odmowie wpisania oświadczenia do ewidencji oświadczeń</a:t>
            </a:r>
            <a:endParaRPr lang="pl-PL" b="1" dirty="0">
              <a:solidFill>
                <a:schemeClr val="tx1"/>
              </a:solidFill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2334865" y="1058779"/>
            <a:ext cx="1532792" cy="1548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3117987" y="2964347"/>
            <a:ext cx="7496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2557858" y="3768277"/>
            <a:ext cx="1309800" cy="1638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rostokąt 37"/>
          <p:cNvSpPr/>
          <p:nvPr/>
        </p:nvSpPr>
        <p:spPr>
          <a:xfrm>
            <a:off x="7123672" y="565484"/>
            <a:ext cx="1502970" cy="5904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Nieuzupełnienie braków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7123671" y="1463613"/>
            <a:ext cx="1502971" cy="58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Uzupełnienie braków</a:t>
            </a:r>
            <a:endParaRPr lang="pl-PL" sz="1400" b="1" dirty="0">
              <a:solidFill>
                <a:schemeClr val="tx1"/>
              </a:solidFill>
            </a:endParaRPr>
          </a:p>
        </p:txBody>
      </p:sp>
      <p:cxnSp>
        <p:nvCxnSpPr>
          <p:cNvPr id="43" name="Łącznik prosty ze strzałką 42"/>
          <p:cNvCxnSpPr/>
          <p:nvPr/>
        </p:nvCxnSpPr>
        <p:spPr>
          <a:xfrm>
            <a:off x="6466701" y="912494"/>
            <a:ext cx="6569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>
            <a:off x="6466701" y="1463613"/>
            <a:ext cx="6569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 flipH="1">
            <a:off x="9102811" y="871721"/>
            <a:ext cx="16475" cy="4436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/>
          <p:nvPr/>
        </p:nvCxnSpPr>
        <p:spPr>
          <a:xfrm flipH="1" flipV="1">
            <a:off x="6466701" y="5295131"/>
            <a:ext cx="2636110" cy="14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>
            <a:off x="8626642" y="1711979"/>
            <a:ext cx="2866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>
            <a:off x="8913341" y="1711979"/>
            <a:ext cx="0" cy="1252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 flipH="1">
            <a:off x="6466701" y="2964347"/>
            <a:ext cx="24466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 flipH="1">
            <a:off x="8626642" y="871721"/>
            <a:ext cx="492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8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625" y="0"/>
            <a:ext cx="302970" cy="115330"/>
          </a:xfrm>
        </p:spPr>
        <p:txBody>
          <a:bodyPr>
            <a:normAutofit/>
          </a:bodyPr>
          <a:lstStyle/>
          <a:p>
            <a:endParaRPr lang="pl-PL" sz="1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9513" y="255373"/>
            <a:ext cx="9078097" cy="589005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030579" y="255372"/>
            <a:ext cx="2591725" cy="1056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Wpisanie oświadczenia do ewidencji oświadczeń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27231" y="1745393"/>
            <a:ext cx="2690943" cy="1056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1 egzemplarz otrzymuje pracodawca i przekazuje cudzoziemcowi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270807" y="3116994"/>
            <a:ext cx="2567001" cy="997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p</a:t>
            </a:r>
            <a:r>
              <a:rPr lang="pl-PL" sz="1600" b="1" dirty="0" smtClean="0">
                <a:solidFill>
                  <a:schemeClr val="tx1"/>
                </a:solidFill>
              </a:rPr>
              <a:t>osiada</a:t>
            </a:r>
            <a:r>
              <a:rPr lang="pl-PL" sz="1600" b="1" dirty="0" smtClean="0"/>
              <a:t> </a:t>
            </a:r>
            <a:r>
              <a:rPr lang="pl-PL" sz="1600" b="1" dirty="0" smtClean="0">
                <a:solidFill>
                  <a:schemeClr val="tx1"/>
                </a:solidFill>
              </a:rPr>
              <a:t>tytuł pobytowy zawieramy umowy zgodnie z oświadczeniem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82843" y="3116994"/>
            <a:ext cx="2640202" cy="1057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n</a:t>
            </a:r>
            <a:r>
              <a:rPr lang="pl-PL" sz="1400" b="1" dirty="0" smtClean="0">
                <a:solidFill>
                  <a:schemeClr val="tx1"/>
                </a:solidFill>
              </a:rPr>
              <a:t>ie posiada ważnego dokumentu pobytu, na podstawie oświadczenia ubiega się o wizę w celu wykonywania pracy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23101" y="4699685"/>
            <a:ext cx="2695073" cy="1099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 smtClean="0">
                <a:solidFill>
                  <a:schemeClr val="tx1"/>
                </a:solidFill>
              </a:rPr>
              <a:t>Pisemnie powiadamiamy właściwy urząd o podjęciu/niepodjęciu pracy</a:t>
            </a:r>
            <a:endParaRPr lang="pl-PL" sz="1700" b="1" dirty="0">
              <a:solidFill>
                <a:schemeClr val="tx1"/>
              </a:solidFill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5381138" y="1142999"/>
            <a:ext cx="0" cy="6023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>
            <a:off x="2330454" y="2046234"/>
            <a:ext cx="1592647" cy="1026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6625052" y="2111975"/>
            <a:ext cx="1291511" cy="978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2469478" y="4213925"/>
            <a:ext cx="1453623" cy="1152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6625052" y="4114798"/>
            <a:ext cx="1291511" cy="1169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-197708"/>
            <a:ext cx="12752173" cy="7096897"/>
          </a:xfrm>
        </p:spPr>
      </p:pic>
    </p:spTree>
    <p:extLst>
      <p:ext uri="{BB962C8B-B14F-4D97-AF65-F5344CB8AC3E}">
        <p14:creationId xmlns:p14="http://schemas.microsoft.com/office/powerpoint/2010/main" val="19729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48929"/>
            <a:ext cx="9704438" cy="13208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Niedopełnienie obowiązku poinformowania właściwego urzędu o podjęciu/niepodjęciu zatrudnienia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0766" y="2028241"/>
            <a:ext cx="9027104" cy="4180054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bowiązek urzędu poinformowania SG oraz PIP o niedopełnieniu w/w obowiązku </a:t>
            </a:r>
            <a:r>
              <a:rPr lang="pl-PL" sz="2000" i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(Kto niedopełnia w/w obowiązku lub przekazuje nieprawdziwe informacje o podjęciu, niepodjęciu, zakończeniu pracy przez cudzoziemca podlega karze grzywny) </a:t>
            </a:r>
          </a:p>
          <a:p>
            <a:endParaRPr lang="pl-PL" sz="2000" b="1" i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l-PL" sz="2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znaje się na potrzeby ustalenia okresu wykonywania pracy przez cudzoziemca na podstawie oświadczenia o powierzeniu wykonywania pracy wpisanego do ewidencji oświadczeń, że cudzoziemiec wykonywał pracę od dnia określonego w oświadczeniu, chyba że z okoliczności wynika, że cudzoziemiec rozpoczął pracę na podstawie oświadczenia w późniejszym terminie </a:t>
            </a:r>
            <a:endParaRPr lang="pl-PL" sz="20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1397" y="27271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obowiązku informacyjnego pracodawcy </a:t>
            </a:r>
            <a:b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zakończeniu pracy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3611" y="1600200"/>
            <a:ext cx="8758989" cy="4668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wykonywanie pracy cudzoziemcowi na podstawie oświadczenia o powierzeniu wykonywania pracy cudzoziemcowi wpisanego do ewidencji oświadczeń lub </a:t>
            </a:r>
            <a:r>
              <a:rPr lang="pl-PL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cudzoziemiec</a:t>
            </a:r>
            <a:r>
              <a:rPr lang="pl-PL" sz="2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wykonujący pracę na podstawie takiego oświadczenia </a:t>
            </a:r>
            <a:r>
              <a:rPr lang="pl-PL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mogą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powiadomić </a:t>
            </a:r>
            <a:r>
              <a:rPr lang="pl-PL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właściwy powiatowy urząd pracy</a:t>
            </a:r>
            <a:r>
              <a:rPr lang="pl-P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zakończeniu pracy.</a:t>
            </a:r>
          </a:p>
          <a:p>
            <a:pPr marL="0" indent="0">
              <a:buNone/>
            </a:pPr>
            <a:endParaRPr lang="pl-PL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Domniemywa się, że cudzoziemiec, którego dotyczy oświadczenie o powierzeniu wykonywania pracy zakończył jej wykonywanie w dniu określonym w oświadczeniu, chyba że z okoliczności wynika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że cudzoziemiec 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zakończył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pracę na podstawie oświadczenia w 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innym terminie. </a:t>
            </a:r>
            <a:endParaRPr lang="pl-PL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9365" y="152400"/>
            <a:ext cx="8596668" cy="13208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 obowiązki pracodawcy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3181" y="986553"/>
            <a:ext cx="8993888" cy="4656257"/>
          </a:xfrm>
        </p:spPr>
        <p:txBody>
          <a:bodyPr>
            <a:noAutofit/>
          </a:bodyPr>
          <a:lstStyle/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Przedstawienie cudzoziemcowi tłumaczenia umowy na język dla niego zrozumiały przed jej </a:t>
            </a:r>
            <a:r>
              <a:rPr lang="pl-P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podpisaniem </a:t>
            </a:r>
            <a:r>
              <a:rPr lang="pl-PL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(kto nie dopełnia tego obowiązku podlega karze grzywny od 200 zł do 2000 zł)           </a:t>
            </a:r>
            <a:r>
              <a:rPr lang="pl-P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zawarcie umowy w formie pisemnej uwzględniające warunki </a:t>
            </a:r>
            <a:r>
              <a:rPr lang="pl-P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zadeklarowane </a:t>
            </a:r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oświadczeniu (praca cudzoziemca na innych warunkach jest wykonywana nielegalnie </a:t>
            </a:r>
            <a:r>
              <a:rPr lang="pl-PL" sz="2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 powierza cudzoziemcowi nielegalne wykonywanie pracy, podlega karze grzywny od 1000 zł do 30000 zł, cudzoziemiec który nielegalnie wykonuje pracę podlega karze grzywny nie niższej niż 1000 zł),</a:t>
            </a:r>
          </a:p>
          <a:p>
            <a:r>
              <a:rPr lang="pl-P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jest zobowiązany żądać od cudzoziemca przedstawienia przed rozpoczęciem pracy ważnego dokumentu uprawniającego do pobytu na terytorium RP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jest obowiązany do przechowywania przez cały okres wykonywania pracy przez cudzoziemca kopii w/w dokumentów.</a:t>
            </a:r>
          </a:p>
          <a:p>
            <a:pPr marL="0" indent="0">
              <a:buNone/>
            </a:pPr>
            <a:endParaRPr lang="pl-PL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 sankcje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1262" y="1287379"/>
            <a:ext cx="9180096" cy="5269831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za pomocą wprowadzania cudzoziemca w błąd, wyzyskiwania błędu wykorzystania zależności służbowej lub niezdolności do należytego pojmowania przedsiębranego działania doprowadza cudzoziemca do nielegalnego wykonywania pracy, podlega karze grzywny od 3000 zł do 30000 zł;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żąda od cudzoziemca korzyści majątkowych w zamian za podjęcie działań zmierzających do uzyskania zezwolenia na pracę lub innego dokumentu uprawniającego do wykonywania pracy, podlega karze grzywny od 3000 zł do 30000 zł;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za pomocą wprowadzania w błąd, wyzyskiwania błędu lub niezdolność do należytego pojmowania przedsiębranego działania doprowadza inną osobę do powierzania cudzoziemcowi nielegalnego wykonywania pracy, podlega karze grzywny od 3000 zł do 30000 zł.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1239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Wpis nowego oświadczenia do ewidencji oświadczeń nie jest wymagany, jeżeli: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9074" y="1576137"/>
            <a:ext cx="9204159" cy="5281863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astąpiła zmiana siedziby lub miejsca stałego pobytu, nazwy lub formy prawnej podmiotu powierzającego wykonywanie pracy cudzoziemcowi lub przejęcie zakładu pracy lub jego części przez innego pracodawcę;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astąpiło przejście zakładu pracy lub jego części na innego pracodawcę;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odmiot powierzający wykonywanie pracy cudzoziemcowi i cudzoziemiec zawarli umowę o pracę zamiast umowy cywilnoprawnej;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udzoziemiec jest pracownikiem tymczasowym, skierowanym przez pracodawcę do innego pracodawcy użytkownika, niż określony w oświadczeniu, jeżeli dane dotyczące oferowanej pracy cudzoziemcowi określone w oświadczeniu, z wyjątkiem miejsca wykonywania pracy nie uległy zmianie.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5303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o wydanie zezwolenia na pracę a oświadczenie  o powierzeniu wykonywania pracy cudzoziemcowi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5484" y="1407695"/>
            <a:ext cx="8732581" cy="5053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Jeśli: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 zatrudnienia cudzoziemca nie był krótszy niż 3 miesiące;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świadczenie wpisane do ewidencji oświadczeń;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niosek o wydanie zezwolenia złożony przed upływem daty zakończenia pracy wskazanej w oświadczeniu;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wniosku jest wskazane takie samo stanowisko pracy jak w oświadczeniu;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mowa o pracę będzie podstawą wykonywania pracy;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arunki pracy nie będą gorsze niż określone w zarejestrowanym oświadczeniu 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Praca uznawana będzie za legalną od dnia upływu ważności oświadczenia do dnia wydania zezwolenia na pracę lub doręczenia decyzji odmownej w tej sprawie.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2858059"/>
            <a:ext cx="8596668" cy="15409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  <a:latin typeface="Bodoni Poster" panose="02070A04080905020204" pitchFamily="18" charset="0"/>
                <a:cs typeface="Arial" panose="020B0604020202020204" pitchFamily="34" charset="0"/>
              </a:rPr>
              <a:t>ZEZWOLENIE NA PRACĘ SEZONOWĄ</a:t>
            </a:r>
            <a:endParaRPr lang="pl-PL" sz="4800" b="1" dirty="0">
              <a:solidFill>
                <a:schemeClr val="tx1"/>
              </a:solidFill>
              <a:latin typeface="Bodoni Poster" panose="02070A040809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7358" y="1419727"/>
            <a:ext cx="9208928" cy="46909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Wprowadzone w związku z wdrożeniem dyrektywy Parlamentu Europejskiego i Rady nr 2014/36/EU z dnia 26 lutego 2014r. w sprawie warunków wjazdu i pobytu obywateli państw trzecich w celu zatrudnienia w charakterze pracownika sezonowego. 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7516" y="1503947"/>
            <a:ext cx="8956411" cy="410926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Zezwolenie na pracę wymagane jest gdy cudzoziemiec będzie wykonywał pracę, która jest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związana z działalnością określoną w przepisach wydanych na podstawie art. 90 ust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(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związana z obszarem rolnictwa,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ogrodnictwa i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turystyki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24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17988"/>
            <a:ext cx="8596668" cy="412954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Podklasy działalności PKD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" y="639097"/>
            <a:ext cx="4916129" cy="621890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68" y="639097"/>
            <a:ext cx="4955458" cy="6218903"/>
          </a:xfrm>
        </p:spPr>
      </p:pic>
    </p:spTree>
    <p:extLst>
      <p:ext uri="{BB962C8B-B14F-4D97-AF65-F5344CB8AC3E}">
        <p14:creationId xmlns:p14="http://schemas.microsoft.com/office/powerpoint/2010/main" val="18965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977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Właściwość PUP –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względu na siedzibę lub miejsce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zamieszkania podmiotu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powierzającego wykonywania pracy cudzoziemcowi </a:t>
            </a:r>
            <a:b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88n)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92434"/>
              </p:ext>
            </p:extLst>
          </p:nvPr>
        </p:nvGraphicFramePr>
        <p:xfrm>
          <a:off x="911668" y="2587795"/>
          <a:ext cx="812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Siedziba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w przypadku wniosków składanych przez jednostki organizacyjne</a:t>
                      </a:r>
                    </a:p>
                    <a:p>
                      <a:endParaRPr lang="pl-P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Miejsce zamieszkania – </a:t>
                      </a:r>
                      <a:endParaRPr lang="pl-PL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w przypadku wniosków składanych przez osoby fizyczne (również te prowadzące działalność gospodarczą)</a:t>
                      </a:r>
                    </a:p>
                    <a:p>
                      <a:endParaRPr lang="pl-PL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2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60173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o wydanie zezwolenie na pracę 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9" y="560173"/>
            <a:ext cx="4792829" cy="6389584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23" y="481781"/>
            <a:ext cx="5053779" cy="6428618"/>
          </a:xfrm>
        </p:spPr>
      </p:pic>
    </p:spTree>
    <p:extLst>
      <p:ext uri="{BB962C8B-B14F-4D97-AF65-F5344CB8AC3E}">
        <p14:creationId xmlns:p14="http://schemas.microsoft.com/office/powerpoint/2010/main" val="32634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95" y="0"/>
            <a:ext cx="5365491" cy="7403689"/>
          </a:xfrm>
        </p:spPr>
      </p:pic>
    </p:spTree>
    <p:extLst>
      <p:ext uri="{BB962C8B-B14F-4D97-AF65-F5344CB8AC3E}">
        <p14:creationId xmlns:p14="http://schemas.microsoft.com/office/powerpoint/2010/main" val="13596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658" y="0"/>
            <a:ext cx="9195346" cy="786581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Wniosek podmiotu działającego jako agencja pracy </a:t>
            </a:r>
            <a:r>
              <a:rPr lang="pl-PL" sz="2000" dirty="0" smtClean="0">
                <a:solidFill>
                  <a:schemeClr val="tx1"/>
                </a:solidFill>
              </a:rPr>
              <a:t>tymczasowej o </a:t>
            </a:r>
            <a:r>
              <a:rPr lang="pl-PL" sz="2000" dirty="0">
                <a:solidFill>
                  <a:schemeClr val="tx1"/>
                </a:solidFill>
              </a:rPr>
              <a:t>wydanie zezwolenia na pracę sezonową w charakterze pracownika tymczasowego 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4" y="786581"/>
            <a:ext cx="4293714" cy="599767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45" y="786581"/>
            <a:ext cx="4650659" cy="6071419"/>
          </a:xfrm>
        </p:spPr>
      </p:pic>
    </p:spTree>
    <p:extLst>
      <p:ext uri="{BB962C8B-B14F-4D97-AF65-F5344CB8AC3E}">
        <p14:creationId xmlns:p14="http://schemas.microsoft.com/office/powerpoint/2010/main" val="41493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02" y="157315"/>
            <a:ext cx="5778711" cy="6577782"/>
          </a:xfrm>
        </p:spPr>
      </p:pic>
    </p:spTree>
    <p:extLst>
      <p:ext uri="{BB962C8B-B14F-4D97-AF65-F5344CB8AC3E}">
        <p14:creationId xmlns:p14="http://schemas.microsoft.com/office/powerpoint/2010/main" val="27161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821" y="0"/>
            <a:ext cx="8840865" cy="721895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Dokumenty, które należy dołączyć do wniosku o wydanie zezwolenia na pracę sezonową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782054"/>
            <a:ext cx="9621808" cy="6075946"/>
          </a:xfrm>
        </p:spPr>
        <p:txBody>
          <a:bodyPr>
            <a:noAutofit/>
          </a:bodyPr>
          <a:lstStyle/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owód osobisty lub ważny dokument podróży albo jeżeli takiego dokumentu nie posiada i nie może go uzyskać, inny ważny dokument potwierdzający tożsamość – w przypadku gdy podmiotem powierzającym wykonywanie pracy jest osoba fizyczna;</a:t>
            </a:r>
          </a:p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mowę spółki jeżeli podmiotem powierzającym wykonywanie pracy cudzoziemcowi jest spółka              z ograniczoną odpowiedzialnością lub spółka cywilna, albo akty notarialne o zawiązaniu spółki – jeżeli podmiotem powierzającym wykonywanie pracy cudzoziemcowi jest spółka akcyjna;</a:t>
            </a:r>
          </a:p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opię wszystkich wypełnionych stron ważnego dokumentu podróży cudzoziemca, którego dotyczy wniosek, a w przypadku gdy cudzoziemiec nie posiada ważnego dokumentu podróży                   i nie ma możliwości jego uzyskania kopię innego ważnego dokumentu potwierdzającego jego tożsamość;</a:t>
            </a:r>
          </a:p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dowód wpłaty o której mowa w projekcie rozporządzenia w sprawie wysokości wpłat dokonywanych 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związku ze złożeniem wniosku o wydanie zezwolenia na pracę lub zezwolenia na pracę sezonową oraz złożenia oświadczenia o powierzeniu wykonywania pracy cudzoziemcowi (30 zł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 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informację starosty nt. możliwości zaspokojenia potrzeb kadrowych podmiotu powierzającego wykonywanie pracy cudzoziemcowi, chyba że nie jest ona wymagana;</a:t>
            </a:r>
          </a:p>
          <a:p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potwierdzające spełnienie przez cudzoziemca wymagań stawianych kandydatom przez podmiot powierzający wykonywanie pracy, określonych w informacji starosty o braku możliwości zaspokojenia potrzeb kadrowych pracodawcy - jeśli była ona wymagana; </a:t>
            </a:r>
          </a:p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okument sporządzony przez pracodawcę użytkownika, potwierdzający uzgodnienie w zakresie skierowania cudzoziemca przez agencję pracy tymczasowej – w przypadku gdy podmiotem powierzającym pracę jest ta agencja;</a:t>
            </a:r>
          </a:p>
          <a:p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7176" y="120316"/>
            <a:ext cx="8596668" cy="115503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Opinia starosty na temat możliwości zaspokojenia potrzeb kadrowych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389" y="1660358"/>
            <a:ext cx="8684455" cy="4429131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odmiot powierzający wykonywanie pracy cudzoziemcowi dołącza do wniosku o wydanie zezwolenia na pracę informację starosty właściwego ze względu na główne miejsce wykonywania pracy przez cudzoziemca o możliwości zaspokojenia potrzeb kadrowych 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wolnieni z dostarczenia tej informacji są </a:t>
            </a:r>
            <a:r>
              <a:rPr lang="pl-PL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obywatele 6 państw: Republiki Armenii, Republiki Białorusi, Republiki Gruzji, Republiki Mołdawii, Federacji Rosyjskiej, Ukrainy </a:t>
            </a:r>
            <a:r>
              <a:rPr lang="pl-PL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rozporządzenie </a:t>
            </a:r>
            <a:r>
              <a:rPr lang="pl-PL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MRPiPS</a:t>
            </a:r>
            <a:r>
              <a:rPr lang="pl-PL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r>
              <a:rPr lang="pl-PL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sprawie państw, do których obywateli stosuje się niektóre przepisy dotyczące zezwolenia na pracę sezonową oraz przepisy dotyczące oświadczeń o powierzeniu wykonywania pracy </a:t>
            </a:r>
            <a:r>
              <a:rPr lang="pl-PL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cudzoziemcowi)</a:t>
            </a:r>
            <a:endParaRPr lang="pl-PL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418" y="216568"/>
            <a:ext cx="8596668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Porównywanie wynagrodzenia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6726" y="1840833"/>
            <a:ext cx="9585029" cy="4200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Zezwolenie na pracę sezonową wydaje się, jeżeli wysokość wynagrodzenia, która będzie określona w umowie z cudzoziemcem, nie będzie niższa od wynagrodzenia pracowników wykonujących                  w tym samym wymiarze czasu pracę porównywalnego rodzaju                      lub na porównywalnym stanowisku.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5145" y="92242"/>
            <a:ext cx="8596668" cy="897924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dmowę wydania zezwolenia na pracę sezonową: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0946" y="1251284"/>
            <a:ext cx="9450319" cy="5042425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ynagrodzenie określone we wniosku jest niższa od wynagrodzenia pracowników wykonujących pracę w tym samym wymiarze czasu pracy, porównywalnego rodzaju lub na porównywalnym stanowisku;</a:t>
            </a:r>
          </a:p>
          <a:p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nie dołączył do wniosku o wydanie zezwolenia na pracę informacji starosty, chyba że był zwolniony z jej dostarczenia;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udzoziemiec nie spełnia wymagań podmiot powierzającego wykonywanie pracy cudzoziemcowi określonych w informacji starosty o braku możliwości zaspokojenia potrzeb </a:t>
            </a:r>
            <a:r>
              <a:rPr lang="pl-PL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kadrowych pracodawcy; </a:t>
            </a:r>
            <a:endParaRPr lang="pl-P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złożył wniosek zawierający nieprawdziwe dane osobowe lub fałszywe 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informacje lub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dołączył do niego dokumenty zawierające takie dane;</a:t>
            </a:r>
          </a:p>
          <a:p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zeznał nieprawdę lub zataił prawdę, albo w celu użycia jako autentyczny 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podrobił lub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przerobił dokument albo takiego dokumentu jako autentycznego używał;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12" y="0"/>
            <a:ext cx="8478698" cy="770021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Odmowa wydania zezwolenia na pracę sezonową: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1" y="625643"/>
            <a:ext cx="9252284" cy="6075946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lub osoba fizyczna, która działała  w jego imieniu zostali co najmniej dwukrotnie prawomocnie ukarani za popełnienie czynu, o którym mowa w art. 120 ust.10 w okresie ostatnich 12 miesięcy poprzedzających datę złożenia oświadczenia w powiatowym urzędzie pracy (SG, PIP)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lub osoba fizyczna, która działa w jego imieniu, zostali prawomocnie ukarani za popełnienie czynu, o którym mowa w art. 120 ust. 3-5 (SG, PIP)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lub osoba fizyczna, która działa w jego imieniu zostali ponownie prawomocnie ukarani w ciągu dwóch lat od uznania za winnego popełnienia czynu z art. 120 ust. 1 za podobne wykroczenia (SG, PIP)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jest osobą fizyczną, karaną za popełnienie czynu z art. 218 – 221 ustawy z dnia 6 czerwca 1997 r. Kodeks karny (SG,PIP)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jest osobą fizyczną, karana za popełnienie w związku z postępowaniem o wydanie zezwolenia na pracę czynu z art. 270-275 ustawy z dnia 6 czerwca 1997r. – Kodeks karny (SG, PIP)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jest osoba fizyczną, karaną za czyn o którym mowa w art. 189a ustawy z dnia 6 czerwca 1997r. – Kodeks karny, lub karaną w innym Państwie na podstawie przepisów Protokołu o zapobieganiu, zwalczaniu oraz karaniu za handel ludźmi, w szczególności kobietami i dziećmi, uzupełniającego Konwencję Narodów Zjednoczonych przeciwko międzynarodowej przestępczości zorganizowanej (SG, PIP)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danym roku kalendarzowym nastąpiło przekroczenie obowiązującego limitu zezwoleń                         na pracę sezonową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cudzoziemca zostały umieszczone w wykazie cudzoziemców, których pobyt na terenie RP jest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eporzadany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49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524" y="0"/>
            <a:ext cx="8596668" cy="13208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Odmowa wydania zezwolenia na pracę sezonową: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9233" y="818147"/>
            <a:ext cx="8959902" cy="5566178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powierzający wykonywanie pracy cudzoziemcowi nie posiada środków finansowych ani źródeł dochodów niezbędnych do pokrycia zobowiązań wynikających z powierzenia pracy cudzoziemcowi (Krajowa Administracja Skarbowa);</a:t>
            </a:r>
          </a:p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odmiot powierzający wykonywanie pracy cudzoziemcowi nie prowadzi działalności gospodarczej, rolniczej lub statusowej uzasadniającej powierzenie pracy danemu cudzoziemcowi w danym okresie, w tym zawiesił działalność, został wykreślony z właściwego rejestru lub jego działalność jest w okresie likwidacji (Krajowa Administracja Skarbowa);</a:t>
            </a:r>
          </a:p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dopełnia obowiązku opłacania składek na ubezpieczenia zdrowotne, na Fundusz Pracy i Fundusz Gwarantowanych Świadczeń Pracowniczych oraz na Fundusz Emerytur Pomostowych (ZUS);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zgłasza do ubezpieczenia społecznego pracowników lub innych osób objętych obowiązkowym ubezpieczeniem społecznym (ZUS);</a:t>
            </a:r>
          </a:p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alega z uiszczeniem podatków z wyjątkiem przypadków, gdy uzyskał przewidziane prawem zwolnienie, odroczenie, rozłożenie na raty zaległych płatności lub wstrzymanie całości wykonania decyzji właściwego organu (Krajowa Administracja Skarbowa).  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dni roboczych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 sprawach niewymagających postępowania wyjaśniającego (art. 88z ust. 4)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dni kalendarzowych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 sprawach wymagających przeprowadzenia postępowania wyjaśniającego (art. 88z ust. 4)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miesiące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 sprawach szczególnie skomplikowanych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§ 3 k.p.a.)</a:t>
            </a:r>
          </a:p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dni –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umorzenie postępowania gdy cudzoziemiec nie stawił się u pracodawcy;</a:t>
            </a:r>
            <a:endParaRPr lang="pl-PL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449600"/>
              </p:ext>
            </p:extLst>
          </p:nvPr>
        </p:nvGraphicFramePr>
        <p:xfrm>
          <a:off x="859502" y="707923"/>
          <a:ext cx="8232332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2332"/>
              </a:tblGrid>
              <a:tr h="907845">
                <a:tc>
                  <a:txBody>
                    <a:bodyPr/>
                    <a:lstStyle/>
                    <a:p>
                      <a:pPr algn="ctr"/>
                      <a:endParaRPr lang="pl-PL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 związane z wydawaniem zezwolenia </a:t>
                      </a:r>
                    </a:p>
                    <a:p>
                      <a:pPr algn="ctr"/>
                      <a:r>
                        <a:rPr lang="pl-PL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pracę sezonową</a:t>
                      </a:r>
                      <a:endParaRPr lang="pl-P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4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9705" y="0"/>
            <a:ext cx="8672423" cy="926432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Pierwszeństwo w rozpatrywaniu wniosków o wydanie zezwolenia na pracę sezonową: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389" y="1251285"/>
            <a:ext cx="9228221" cy="4790078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udzoziemiec wykonywał pracę na rzecz danego podmiotu powierzającego pracę przynajmniej 1 raz w ciągu ostatnich 5 lat;</a:t>
            </a:r>
          </a:p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raca były wykonywana na podstawie zezwolenia na pracę;</a:t>
            </a:r>
          </a:p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racodawca deklaruje zamiar powierzenia wykonywania pracy cudzoziemcowi na podstawie umowy o pracę;</a:t>
            </a:r>
          </a:p>
          <a:p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Wszystkie 3 przesłanki muszą być spełnione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5958" y="168442"/>
            <a:ext cx="8612265" cy="86627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Wpis wielosezonowy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7516" y="1227222"/>
            <a:ext cx="9083842" cy="5125451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otyczy obywateli wybranych państw,</a:t>
            </a:r>
          </a:p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udzoziemiec przynajmniej raz w ciągu pięciu lat wykonywał pracę sezonową na rzecz danego podmiotu – koniecznie udokumentowane;</a:t>
            </a:r>
          </a:p>
          <a:p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występujący o zezwolenia nie zalega z uiszczeniem składek na podatek dochodowy i ubezpieczenie społeczne, jeśli takie były wymagane w związku z pracą cudzoziemca.</a:t>
            </a:r>
          </a:p>
          <a:p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podstawie zaświadczenia cudzoziemiec w kolejnych latach ma możliwość ubiegania się o wizę lub wjeżdża na ruchu bezwizowym.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 ważności zezwolenia na pracę sezonową 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271" y="1859800"/>
            <a:ext cx="8596668" cy="3880773"/>
          </a:xfrm>
        </p:spPr>
        <p:txBody>
          <a:bodyPr/>
          <a:lstStyle/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dłuższy niż 9 miesięcy w roku kalendarzowym                  (art. 88t ust.1)</a:t>
            </a:r>
          </a:p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cudzoziemców przyjętych w celu pracy sezonowej – liczony od dnia pierwszego wjazdu na terytorium obszaru państw </a:t>
            </a:r>
            <a:r>
              <a:rPr lang="pl-P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Schengen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(art. 88t ust. 2)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87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51935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 (np. cudzoziemiec za granicą i chce ubiegać się o wydanie wizy lub chce wjechać w ramach ruchu bezwizowego) 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03654" y="3015050"/>
            <a:ext cx="2537254" cy="893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o wydanie zezwolenia na pracę sezonową</a:t>
            </a:r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707028" y="613612"/>
            <a:ext cx="2765962" cy="826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Wpisanie wniosku do ewidencji i wydanie 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zaświadczenia</a:t>
            </a:r>
            <a:r>
              <a:rPr lang="pl-PL" sz="1600" dirty="0" smtClean="0">
                <a:solidFill>
                  <a:schemeClr val="tx1"/>
                </a:solidFill>
              </a:rPr>
              <a:t> o wpisie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707028" y="5454994"/>
            <a:ext cx="2594932" cy="906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Odmowa wpisania do wniosku do ewidencji zaświadczeń</a:t>
            </a:r>
            <a:endPara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736748" y="1734063"/>
            <a:ext cx="2537254" cy="852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Zaświadczenie należy przekazać cudzoziemcowi, na jego podstawie może ubiegać się o wizę </a:t>
            </a:r>
            <a:endPara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736748" y="3185984"/>
            <a:ext cx="2537254" cy="916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Dostarczenie do urzędu kopii dokumentu uprawniającego do pobytu oraz informacji o adresie zakwaterowania na terenie RP</a:t>
            </a:r>
            <a:endParaRPr lang="pl-PL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736748" y="4721826"/>
            <a:ext cx="2537254" cy="733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Wydanie zezwolenia na pracę</a:t>
            </a:r>
            <a:endPara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flipV="1">
            <a:off x="1894703" y="1128584"/>
            <a:ext cx="1812324" cy="1886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1894703" y="3908851"/>
            <a:ext cx="1812324" cy="1931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6472989" y="1069886"/>
            <a:ext cx="13282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7809470" y="1069886"/>
            <a:ext cx="0" cy="664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7801232" y="2586788"/>
            <a:ext cx="0" cy="5991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7801232" y="4102768"/>
            <a:ext cx="0" cy="619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0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Wpis do ewidencji wniosków w sprawie pracy                   a wydanie zezwolenia na pracę sezonową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7831" y="2129590"/>
            <a:ext cx="9023684" cy="47284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Wpis do ewidencji wniosków 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gdy spełnione kryteria wydania zezwolenia i nie zachodzą okoliczności uzasadniające odmowę</a:t>
            </a:r>
            <a:r>
              <a:rPr lang="pl-PL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uprawnia do wykonywania pracy</a:t>
            </a:r>
          </a:p>
          <a:p>
            <a:pPr marL="0" indent="0" algn="just">
              <a:buNone/>
            </a:pPr>
            <a:endParaRPr lang="pl-PL" sz="20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Wydanie zezwolenia – </a:t>
            </a: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 po wjeździe na terytorium RP wnioskodawca przedłoży kopię paszportu cudzoziemca oraz informację o adresie zamieszkania </a:t>
            </a:r>
            <a:r>
              <a:rPr lang="pl-PL" sz="20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uprawnia do wykonywania pracy.</a:t>
            </a:r>
          </a:p>
        </p:txBody>
      </p:sp>
    </p:spTree>
    <p:extLst>
      <p:ext uri="{BB962C8B-B14F-4D97-AF65-F5344CB8AC3E}">
        <p14:creationId xmlns:p14="http://schemas.microsoft.com/office/powerpoint/2010/main" val="33480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740" y="609599"/>
            <a:ext cx="1219201" cy="263611"/>
          </a:xfrm>
        </p:spPr>
        <p:txBody>
          <a:bodyPr>
            <a:normAutofit/>
          </a:bodyPr>
          <a:lstStyle/>
          <a:p>
            <a:endParaRPr lang="pl-PL" sz="8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4787" cy="6857999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70" y="0"/>
            <a:ext cx="5443414" cy="6857999"/>
          </a:xfrm>
        </p:spPr>
      </p:pic>
    </p:spTree>
    <p:extLst>
      <p:ext uri="{BB962C8B-B14F-4D97-AF65-F5344CB8AC3E}">
        <p14:creationId xmlns:p14="http://schemas.microsoft.com/office/powerpoint/2010/main" val="8880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1167942" cy="411892"/>
          </a:xfrm>
        </p:spPr>
        <p:txBody>
          <a:bodyPr>
            <a:normAutofit/>
          </a:bodyPr>
          <a:lstStyle/>
          <a:p>
            <a:endParaRPr lang="pl-PL" sz="8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95" y="49160"/>
            <a:ext cx="4955646" cy="6808840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50" y="0"/>
            <a:ext cx="5581268" cy="6858000"/>
          </a:xfrm>
        </p:spPr>
      </p:pic>
    </p:spTree>
    <p:extLst>
      <p:ext uri="{BB962C8B-B14F-4D97-AF65-F5344CB8AC3E}">
        <p14:creationId xmlns:p14="http://schemas.microsoft.com/office/powerpoint/2010/main" val="13327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3237" y="0"/>
            <a:ext cx="8596668" cy="42013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 (cudzoziemiec przebywa w Polsce i posiada tytuł pobytowy)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3237" y="809583"/>
            <a:ext cx="8596668" cy="550060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pl-PL" sz="1400" dirty="0"/>
          </a:p>
        </p:txBody>
      </p:sp>
      <p:sp>
        <p:nvSpPr>
          <p:cNvPr id="4" name="Prostokąt 3"/>
          <p:cNvSpPr/>
          <p:nvPr/>
        </p:nvSpPr>
        <p:spPr>
          <a:xfrm>
            <a:off x="743237" y="2298083"/>
            <a:ext cx="2769984" cy="116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o wydanie zezwolenia na pracę sezonową</a:t>
            </a:r>
          </a:p>
        </p:txBody>
      </p:sp>
      <p:sp>
        <p:nvSpPr>
          <p:cNvPr id="5" name="Prostokąt 4"/>
          <p:cNvSpPr/>
          <p:nvPr/>
        </p:nvSpPr>
        <p:spPr>
          <a:xfrm>
            <a:off x="3859432" y="809583"/>
            <a:ext cx="2721842" cy="99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Odmowa wpisania do wniosku do ewidencji zaświadczeń</a:t>
            </a:r>
          </a:p>
        </p:txBody>
      </p:sp>
      <p:sp>
        <p:nvSpPr>
          <p:cNvPr id="6" name="Prostokąt 5"/>
          <p:cNvSpPr/>
          <p:nvPr/>
        </p:nvSpPr>
        <p:spPr>
          <a:xfrm>
            <a:off x="3859432" y="4130760"/>
            <a:ext cx="2721842" cy="10789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/>
                </a:solidFill>
              </a:rPr>
              <a:t>Wydanie zezwolenia na pracę sezonową (na okres nie dłuższy niż 9 miesięcy w ciągu roku kalendarzowego)</a:t>
            </a:r>
            <a:endParaRPr lang="pl-PL" sz="1200" b="1" dirty="0">
              <a:solidFill>
                <a:schemeClr val="tx1"/>
              </a:solidFill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 flipV="1">
            <a:off x="1935892" y="1031731"/>
            <a:ext cx="1923540" cy="12663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2055333" y="3466233"/>
            <a:ext cx="1804099" cy="1137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98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Zezwolenie na pracę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1894" y="1816769"/>
            <a:ext cx="8552107" cy="4224594"/>
          </a:xfrm>
        </p:spPr>
        <p:txBody>
          <a:bodyPr>
            <a:normAutofit/>
          </a:bodyPr>
          <a:lstStyle/>
          <a:p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wydawane dla konkretnego cudzoziemca;</a:t>
            </a:r>
          </a:p>
          <a:p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kreśla: podmiot powierzający wykonywanie pracy cudzoziemcowi, stanowisko lub rodzaj pracy wykonywanej przez cudzoziemca, najniższe miesięczne wynagrodzenie, wymiar czasu pracy lub liczbę godzin pracy w tygodniu lub miesiącu, rodzaj umowy będącej podstawą wykonywania pracy oraz okres ważności zezwolenia, jeżeli zezwolenie dotyczy pracy cudzoziemca w charakterze pracownika tymczasowego, w zezwoleniu określony jest pracodawca użytkownik;</a:t>
            </a:r>
          </a:p>
          <a:p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ydawane jest w 3 egzemplarzach</a:t>
            </a:r>
          </a:p>
        </p:txBody>
      </p:sp>
    </p:spTree>
    <p:extLst>
      <p:ext uri="{BB962C8B-B14F-4D97-AF65-F5344CB8AC3E}">
        <p14:creationId xmlns:p14="http://schemas.microsoft.com/office/powerpoint/2010/main" val="35077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647140" cy="1568116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Powierzenie innego rodzaju pracy niż związana z ogrodnictwem, rolnictwem, turystyką w ramach zezwolenia na pracę sezonową na okres nie dłuższy niż 30 dni w ciągu ważności zezwolenia: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7832" y="2514601"/>
            <a:ext cx="8479918" cy="4200530"/>
          </a:xfrm>
        </p:spPr>
        <p:txBody>
          <a:bodyPr>
            <a:normAutofit/>
          </a:bodyPr>
          <a:lstStyle/>
          <a:p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Cudzoziemiec jest obywatelem jednego z 6 państw;</a:t>
            </a:r>
          </a:p>
          <a:p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Cudzoziemiec otrzymuje wynagrodzenie nie niższe niż określone w posiadanym zezwoleniu na pracę sezonową;</a:t>
            </a:r>
          </a:p>
          <a:p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Cudzoziemiec nie wykonuje pracy w charakterze pracownika tymczasowego;</a:t>
            </a:r>
            <a:endParaRPr lang="pl-PL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zezwolenie nie jest wymagane jeżeli: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3137" y="1311443"/>
            <a:ext cx="9144000" cy="4729920"/>
          </a:xfrm>
        </p:spPr>
        <p:txBody>
          <a:bodyPr>
            <a:normAutofit lnSpcReduction="10000"/>
          </a:bodyPr>
          <a:lstStyle/>
          <a:p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astąpiła zmiana siedziby lub miejsca zamieszkania, nazwy lub formy prawnej podmiotu powierzającego wykonywanie pracy cudzoziemcowi lub przejęcie zakładu pracy lub jego części przez innego pracodawcę;</a:t>
            </a:r>
          </a:p>
          <a:p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astąpiło przejście zakładu pracy lub jego części przez innego pracodawcę;</a:t>
            </a:r>
          </a:p>
          <a:p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odmiot powierzający wykonywanie pracy cudzoziemcowi i cudzoziemiec zawarli umowę o pracę zamiast umowy cywilnoprawnej;</a:t>
            </a:r>
          </a:p>
          <a:p>
            <a:pPr marL="0" indent="0">
              <a:buNone/>
            </a:pPr>
            <a:endParaRPr lang="pl-PL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podmiotem powierzającym wykonywanie pracy cudzoziemcowi jest agencja pracy tymczasowej – powiadamia ona pisemnie o zaistniałych okolicznościach w terminie 7 dni  </a:t>
            </a:r>
            <a:endParaRPr lang="pl-PL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9366" y="405063"/>
            <a:ext cx="8596668" cy="13208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Obowiązki podmiotu powierzającego pracę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768" y="1655262"/>
            <a:ext cx="8648360" cy="4300369"/>
          </a:xfrm>
        </p:spPr>
        <p:txBody>
          <a:bodyPr>
            <a:noAutofit/>
          </a:bodyPr>
          <a:lstStyle/>
          <a:p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Złożenie oświadczenia o zgłoszeniu się cudzoziemca w celu wykonywania pracy sezonowej – podanie adresu zakwaterowania cudzoziemca</a:t>
            </a:r>
          </a:p>
          <a:p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Przedstawienie kopii ważnego dokumentu uprawniającego cudzoziemca do pobytu na terytorium RP</a:t>
            </a:r>
          </a:p>
          <a:p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Przekazanie jednego egzemplarza zezwolenia cudzoziemcowi;</a:t>
            </a:r>
          </a:p>
          <a:p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Zawarcie umowy pisemnej zgodnie z warunkami określonymi w zezwoleniu w języku zrozumiałym dla cudzoziemca;</a:t>
            </a:r>
          </a:p>
          <a:p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Sprawdzenie dokumentów pobytowych cudzoziemca, zrobienie kopii i przechowywanie jej przez cały czas wykonywania pracy;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Zakwaterowanie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9365" y="1751515"/>
            <a:ext cx="8596668" cy="3880773"/>
          </a:xfrm>
        </p:spPr>
        <p:txBody>
          <a:bodyPr/>
          <a:lstStyle/>
          <a:p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obowiązanie do zawarcia odrębne umowy w formie pisemnej określającej warunki najmu lub użyczenia kwatery mieszkalnej;</a:t>
            </a:r>
          </a:p>
          <a:p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czynsz najmu kwatery mieszkalnej nie może być potrącony z wynagrodzenia cudzoziemca. Postanowienia umowy przewidujące możliwość automatycznego potrącenia czynszu z wynagrodzenia cudzoziemca są nieważne.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28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Przedłużenie zezwolenia na pracę sezonową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7832" y="1756611"/>
            <a:ext cx="8576170" cy="4284751"/>
          </a:xfrm>
        </p:spPr>
        <p:txBody>
          <a:bodyPr>
            <a:normAutofit/>
          </a:bodyPr>
          <a:lstStyle/>
          <a:p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wyłącznie dla cudzoziemców, którzy wjechali w celu pracy sezonowej lub w ramach ruchu bezwizowego (w związku z wnioskiem o wydanie zezwolenia na pracę sezonową);</a:t>
            </a:r>
          </a:p>
          <a:p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celu kontynuacji pracy u tego samego podmiotu lub w celu podjęcia pracy u innego pracodawcy;</a:t>
            </a:r>
          </a:p>
          <a:p>
            <a:pPr marL="0" indent="0">
              <a:buNone/>
            </a:pPr>
            <a:endParaRPr lang="pl-PL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Wydawane jest na okres, który łącznie z okresem pobytu w celu wykonywania    pracy sezonowej nie będzie dłuższy niż 9 miesięcy w roku kalendarzowym.</a:t>
            </a:r>
            <a:endParaRPr lang="pl-PL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Legalna pracy cudzoziemca 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7673" y="1648326"/>
            <a:ext cx="8588201" cy="4946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Praca na warunkach określonych w zaświadczeniu o wpisie wniosku o wydanie zezwolenia na pracę sezonową do ewidencji wniosków w sprawie pracy sezonowej uważa się </a:t>
            </a:r>
            <a:r>
              <a:rPr lang="pl-PL" sz="2000" b="1" u="sng" dirty="0" smtClean="0">
                <a:solidFill>
                  <a:schemeClr val="tx1"/>
                </a:solidFill>
              </a:rPr>
              <a:t>za legalną od dnia</a:t>
            </a:r>
            <a:r>
              <a:rPr lang="pl-PL" sz="2000" u="sng" dirty="0" smtClean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w którym podmiot powierzający wykonywanie pracy cudzoziemcowi przedstawił kopię ważnego dokumentu uprawniającego cudzoziemca do pobytu na terenie Polski oraz informację o adresie zakwaterowania cudzoziemca w okresie pobytu w PL </a:t>
            </a:r>
            <a:r>
              <a:rPr lang="pl-PL" sz="2000" b="1" u="sng" dirty="0" smtClean="0">
                <a:solidFill>
                  <a:schemeClr val="tx1"/>
                </a:solidFill>
              </a:rPr>
              <a:t>do dnia doręczenia</a:t>
            </a:r>
            <a:r>
              <a:rPr lang="pl-PL" sz="2000" u="sng" dirty="0" smtClean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decyzji starosty w sprawie zezwolenia na pracę sezonową.</a:t>
            </a: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Jeżeli rozpoczęcie pracy przez cudzoziemca przypada na dzień wolny od pracy urzędu, a pracodawca przedstawi dokumenty w pierwszym dniu pracy urzędu to jest ona również uznana za legalną.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Legalna praca w związku ze złożeniem wniosku o przedłużenie zezwolenia na pracę sezonową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200" dirty="0" smtClean="0"/>
              <a:t>u tego samego pracodawcy powierzającego pracę – praca jest legalna od dnia złożenia wniosku do dnia, w którym decyzja w sprawie przedłużenia zezwolenia na pracę sezonową staje się ostateczna;</a:t>
            </a:r>
          </a:p>
          <a:p>
            <a:r>
              <a:rPr lang="pl-PL" sz="2200" dirty="0"/>
              <a:t>u</a:t>
            </a:r>
            <a:r>
              <a:rPr lang="pl-PL" sz="2200" dirty="0" smtClean="0"/>
              <a:t> innego podmiotu powierzającego pracę – praca jest legalna przez 30 dni od daty złożenia wniosku.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2293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Dziękujemy za uwagę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22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91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255639"/>
            <a:ext cx="8596668" cy="1258529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Zatrudnienie cudzoziemca przez polskiego pracodawcę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246189"/>
            <a:ext cx="8596668" cy="3880773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obywatele państw członkowskich Unii Europejskiej – nie wymagają uzyskania pozwolenia na pracę w Polsce;</a:t>
            </a:r>
          </a:p>
          <a:p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obywatele państw spoza UE, aby pracować w Polsce muszą uzyskać zezwolenie na pracę oraz prawo pobytu na terytorium RP;</a:t>
            </a:r>
          </a:p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ezwolenia na pracę nie muszą posiadać m.in. członkowie rodzin obywateli państw UE/EOG i Szwajcarii, cudzoziemcy, którym udzielono ochrony na terytorium RP (np. status uchodźcy, pobyt tolerowany), osoby posiadające Kartę Polaka, pobyt stały, nauczyciele języków obcych w instytucjach należących do systemu oświaty, cudzoziemcy absolwenci polskich szkół ponadgimnazjalnych i stacjonarnych studiów wyższych oraz studenci i doktoranci odbywający studia w Polsce;   </a:t>
            </a:r>
          </a:p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yjątek od zasady, że warunkiem legalnego wykonywania pracy przez cudzoziemca jest zezwolenie na pracę, dotyczy obywateli 6 krajów: </a:t>
            </a:r>
            <a:r>
              <a:rPr lang="pl-PL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Armenii, Białorusi, Gruzji, Mołdawii, Rosji i Ukrainy,</a:t>
            </a:r>
            <a:r>
              <a:rPr lang="pl-PL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wykonujących pracę przez </a:t>
            </a: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miesięcy w ciągu kolejnych 12 miesięcy, którzy posiadają oświadczenie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o zamiarze powierzenia im pracy, zarejestrowane w powiatowym urzędzie pracy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/do 31.12.2017/.</a:t>
            </a:r>
            <a:r>
              <a:rPr lang="pl-PL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Najważniejsze przepisy</a:t>
            </a: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930401"/>
            <a:ext cx="8938614" cy="4110962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Ustawa z dnia 20 kwietnia 2004r. o promocji zatrudnienia i instytucjach rynku pracy (Dz.U. z 2017 r. poz. 1065) oraz rozporządzenia wykonawcze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Ustawa z dnia 12 grudnia 2013r. o cudzoziemcach (Dz.U. z 2013r. poz. 1650)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Ustawa z dnia 14 czerwca 1960r. Kodeks postępowania administracyjnego (Dz.U. z 2017. poz. 1257 z późn. zm.)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Ustawa z dnia 15 czerwca 2012r.o skutkach powierzenia wykonywania pracy cudzoziemcom przebywającym wbrew przepisom na terytorium Rzeczypospolitej Polskiej (Dz.U. z 2014r. Poz. 1525 z późn.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m.)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Umowa międzynarodowa (Traktat o przystąpieniu Rzeczypospolitej do Unii Europejskiej Dz. U. Nr 90 poz. 864 – załącznik XII)</a:t>
            </a:r>
            <a:endPara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3506</TotalTime>
  <Words>4319</Words>
  <Application>Microsoft Office PowerPoint</Application>
  <PresentationFormat>Panoramiczny</PresentationFormat>
  <Paragraphs>253</Paragraphs>
  <Slides>68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68</vt:i4>
      </vt:variant>
    </vt:vector>
  </HeadingPairs>
  <TitlesOfParts>
    <vt:vector size="74" baseType="lpstr">
      <vt:lpstr>Arial</vt:lpstr>
      <vt:lpstr>Bodoni Poster</vt:lpstr>
      <vt:lpstr>DejaVu Sans</vt:lpstr>
      <vt:lpstr>Trebuchet MS</vt:lpstr>
      <vt:lpstr>Wingdings 3</vt:lpstr>
      <vt:lpstr>Faseta</vt:lpstr>
      <vt:lpstr>NOWE ZASADY  ZATRUDNIANIA CUDZOZIEMCÓW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Zatrudnienie cudzoziemca przez polskiego pracodawcę</vt:lpstr>
      <vt:lpstr>Najważniejsze przepisy</vt:lpstr>
      <vt:lpstr>Obecnie w końcowej fazie konsultacji prowadzonej przez MRPiPS znajduje się 6 projektów rozporządzeń</vt:lpstr>
      <vt:lpstr>Prezentacja programu PowerPoint</vt:lpstr>
      <vt:lpstr>Kiedy zezwolenie a kiedy oświadczenie?</vt:lpstr>
      <vt:lpstr>Podklasy działalności PKD</vt:lpstr>
      <vt:lpstr>Prezentacja programu PowerPoint</vt:lpstr>
      <vt:lpstr>WZÓR OŚWIADCZENIA (obecnego)</vt:lpstr>
      <vt:lpstr>WZÓR                             POUCZENIA</vt:lpstr>
      <vt:lpstr>WZÓR OŚWIADCZENIA (nowego)  o powierzeniu wykonywania pracy cudzoziemcowi </vt:lpstr>
      <vt:lpstr>WZÓR OŚWIADCZENIA (nowego) podmiotu działającego jako agencja pracy tymczasowej o powierzeniu wykonywania pracy cudzoziemcowi w charakterze pracownika tymczasowego</vt:lpstr>
      <vt:lpstr>Dokumenty, które należy dołączyć składając oświadczenie                  o powierzeniu wykonywania pracy cudzoziemcowi </vt:lpstr>
      <vt:lpstr>Prezentacja programu PowerPoint</vt:lpstr>
      <vt:lpstr>Właściwość PUP – ze względu na siedzibę lub miejsce stałego pobytu podmiotu powierzającego wykonywania pracy cudzoziemcowi  (art. 88z ust.2)</vt:lpstr>
      <vt:lpstr>Przesłanki wpisu do ewidencji oświadczeń:</vt:lpstr>
      <vt:lpstr>Odmowa wpisu do ewidencji oświadczeń</vt:lpstr>
      <vt:lpstr>Odmowa wpisu oświadczenia do ewidencji oświadczeń</vt:lpstr>
      <vt:lpstr>Prezentacja programu PowerPoint</vt:lpstr>
      <vt:lpstr>Data rozpoczęcia pracy</vt:lpstr>
      <vt:lpstr>Obowiązek informacyjny pracodawcy  o rozpoczęciu/nierozpoczęciu pracy</vt:lpstr>
      <vt:lpstr>Prezentacja programu PowerPoint</vt:lpstr>
      <vt:lpstr>Prezentacja programu PowerPoint</vt:lpstr>
      <vt:lpstr>Niedopełnienie obowiązku poinformowania właściwego urzędu o podjęciu/niepodjęciu zatrudnienia</vt:lpstr>
      <vt:lpstr>Brak obowiązku informacyjnego pracodawcy  o zakończeniu pracy</vt:lpstr>
      <vt:lpstr>Inne obowiązki pracodawcy</vt:lpstr>
      <vt:lpstr>Pozostałe sankcje</vt:lpstr>
      <vt:lpstr>Wpis nowego oświadczenia do ewidencji oświadczeń nie jest wymagany, jeżeli:</vt:lpstr>
      <vt:lpstr>Wniosek o wydanie zezwolenia na pracę a oświadczenie  o powierzeniu wykonywania pracy cudzoziemcowi</vt:lpstr>
      <vt:lpstr>ZEZWOLENIE NA PRACĘ SEZONOWĄ</vt:lpstr>
      <vt:lpstr>Prezentacja programu PowerPoint</vt:lpstr>
      <vt:lpstr>Prezentacja programu PowerPoint</vt:lpstr>
      <vt:lpstr>Podklasy działalności PKD</vt:lpstr>
      <vt:lpstr>Właściwość PUP – ze względu na siedzibę lub miejsce zamieszkania podmiotu powierzającego wykonywania pracy cudzoziemcowi  (art. 88n)</vt:lpstr>
      <vt:lpstr>Wniosek o wydanie zezwolenie na pracę </vt:lpstr>
      <vt:lpstr>Prezentacja programu PowerPoint</vt:lpstr>
      <vt:lpstr>Wniosek podmiotu działającego jako agencja pracy tymczasowej o wydanie zezwolenia na pracę sezonową w charakterze pracownika tymczasowego </vt:lpstr>
      <vt:lpstr>Prezentacja programu PowerPoint</vt:lpstr>
      <vt:lpstr>Dokumenty, które należy dołączyć do wniosku o wydanie zezwolenia na pracę sezonową</vt:lpstr>
      <vt:lpstr>Opinia starosty na temat możliwości zaspokojenia potrzeb kadrowych</vt:lpstr>
      <vt:lpstr>Porównywanie wynagrodzenia</vt:lpstr>
      <vt:lpstr>Odmowę wydania zezwolenia na pracę sezonową:</vt:lpstr>
      <vt:lpstr>Odmowa wydania zezwolenia na pracę sezonową:</vt:lpstr>
      <vt:lpstr>Odmowa wydania zezwolenia na pracę sezonową:</vt:lpstr>
      <vt:lpstr>Prezentacja programu PowerPoint</vt:lpstr>
      <vt:lpstr>Pierwszeństwo w rozpatrywaniu wniosków o wydanie zezwolenia na pracę sezonową:</vt:lpstr>
      <vt:lpstr>Wpis wielosezonowy</vt:lpstr>
      <vt:lpstr>Okres ważności zezwolenia na pracę sezonową </vt:lpstr>
      <vt:lpstr>Procedura (np. cudzoziemiec za granicą i chce ubiegać się o wydanie wizy lub chce wjechać w ramach ruchu bezwizowego) </vt:lpstr>
      <vt:lpstr>Wpis do ewidencji wniosków w sprawie pracy                   a wydanie zezwolenia na pracę sezonową</vt:lpstr>
      <vt:lpstr>Prezentacja programu PowerPoint</vt:lpstr>
      <vt:lpstr>Prezentacja programu PowerPoint</vt:lpstr>
      <vt:lpstr>Procedura (cudzoziemiec przebywa w Polsce i posiada tytuł pobytowy)</vt:lpstr>
      <vt:lpstr>Zezwolenie na pracę</vt:lpstr>
      <vt:lpstr>Powierzenie innego rodzaju pracy niż związana z ogrodnictwem, rolnictwem, turystyką w ramach zezwolenia na pracę sezonową na okres nie dłuższy niż 30 dni w ciągu ważności zezwolenia:</vt:lpstr>
      <vt:lpstr>Nowe zezwolenie nie jest wymagane jeżeli:</vt:lpstr>
      <vt:lpstr>Obowiązki podmiotu powierzającego pracę</vt:lpstr>
      <vt:lpstr>Zakwaterowanie</vt:lpstr>
      <vt:lpstr>Przedłużenie zezwolenia na pracę sezonową</vt:lpstr>
      <vt:lpstr>Legalna pracy cudzoziemca </vt:lpstr>
      <vt:lpstr>Legalna praca w związku ze złożeniem wniosku o przedłużenie zezwolenia na pracę sezonową</vt:lpstr>
      <vt:lpstr>Dziękujemy za uwagę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NOWE ZASADY ZATRUDNIANIA CUDZOZIEMCÓW</dc:title>
  <dc:creator>Magorzata Jesionek</dc:creator>
  <cp:lastModifiedBy>Magorzata Jesionek</cp:lastModifiedBy>
  <cp:revision>197</cp:revision>
  <cp:lastPrinted>2017-11-24T08:22:15Z</cp:lastPrinted>
  <dcterms:created xsi:type="dcterms:W3CDTF">2017-11-22T10:18:24Z</dcterms:created>
  <dcterms:modified xsi:type="dcterms:W3CDTF">2017-12-13T08:29:44Z</dcterms:modified>
</cp:coreProperties>
</file>